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67" r:id="rId2"/>
    <p:sldId id="274" r:id="rId3"/>
    <p:sldId id="281" r:id="rId4"/>
    <p:sldId id="282" r:id="rId5"/>
    <p:sldId id="283" r:id="rId6"/>
    <p:sldId id="284" r:id="rId7"/>
    <p:sldId id="285" r:id="rId8"/>
    <p:sldId id="286" r:id="rId9"/>
    <p:sldId id="287" r:id="rId10"/>
    <p:sldId id="288" r:id="rId11"/>
    <p:sldId id="296" r:id="rId12"/>
    <p:sldId id="297" r:id="rId13"/>
    <p:sldId id="289" r:id="rId14"/>
    <p:sldId id="290" r:id="rId15"/>
    <p:sldId id="291" r:id="rId16"/>
    <p:sldId id="298" r:id="rId17"/>
    <p:sldId id="299" r:id="rId18"/>
    <p:sldId id="300" r:id="rId19"/>
    <p:sldId id="292" r:id="rId20"/>
    <p:sldId id="293" r:id="rId21"/>
    <p:sldId id="294" r:id="rId22"/>
    <p:sldId id="295" r:id="rId23"/>
    <p:sldId id="301" r:id="rId24"/>
    <p:sldId id="302" r:id="rId25"/>
    <p:sldId id="303" r:id="rId26"/>
    <p:sldId id="305" r:id="rId27"/>
    <p:sldId id="304" r:id="rId28"/>
    <p:sldId id="306" r:id="rId29"/>
    <p:sldId id="308" r:id="rId30"/>
    <p:sldId id="309" r:id="rId31"/>
    <p:sldId id="310" r:id="rId32"/>
    <p:sldId id="311" r:id="rId33"/>
    <p:sldId id="315" r:id="rId34"/>
    <p:sldId id="312" r:id="rId35"/>
    <p:sldId id="313" r:id="rId36"/>
    <p:sldId id="314" r:id="rId37"/>
    <p:sldId id="307" r:id="rId38"/>
    <p:sldId id="28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644" autoAdjust="0"/>
  </p:normalViewPr>
  <p:slideViewPr>
    <p:cSldViewPr snapToGrid="0">
      <p:cViewPr varScale="1">
        <p:scale>
          <a:sx n="73" d="100"/>
          <a:sy n="73" d="100"/>
        </p:scale>
        <p:origin x="1070" y="62"/>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2/9/2023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2/9/2023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Topics can hold similar transformed data across the multiple topics, </a:t>
            </a:r>
            <a:r>
              <a:rPr lang="en-IN" dirty="0" err="1"/>
              <a:t>eg</a:t>
            </a:r>
            <a:r>
              <a:rPr lang="en-IN" dirty="0"/>
              <a:t>  one topic can handle orders, where as another topic which filtered order data regarding cancelled orders.</a:t>
            </a:r>
          </a:p>
          <a:p>
            <a:endParaRPr lang="en-IN" dirty="0"/>
          </a:p>
          <a:p>
            <a:r>
              <a:rPr lang="en-IN" dirty="0"/>
              <a:t>Some people Topic is queue which is not right.</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4"/>
                </a:solidFill>
                <a:effectLst/>
                <a:latin typeface="arial" panose="020B0604020202020204" pitchFamily="34" charset="0"/>
              </a:rPr>
              <a:t>An offset into a file is simply </a:t>
            </a:r>
            <a:r>
              <a:rPr lang="en-US" b="1" i="0" dirty="0">
                <a:solidFill>
                  <a:srgbClr val="202124"/>
                </a:solidFill>
                <a:effectLst/>
                <a:latin typeface="arial" panose="020B0604020202020204" pitchFamily="34" charset="0"/>
              </a:rPr>
              <a:t>the character location within that file, usually starting with 0</a:t>
            </a:r>
            <a:r>
              <a:rPr lang="en-US" b="0" i="0" dirty="0">
                <a:solidFill>
                  <a:srgbClr val="202124"/>
                </a:solidFill>
                <a:effectLst/>
                <a:latin typeface="arial" panose="020B0604020202020204" pitchFamily="34" charset="0"/>
              </a:rPr>
              <a:t>; thus "offset 240" is actually the 241st byte in the file</a:t>
            </a:r>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6</a:t>
            </a:fld>
            <a:endParaRPr lang="en-IN"/>
          </a:p>
        </p:txBody>
      </p:sp>
    </p:spTree>
    <p:extLst>
      <p:ext uri="{BB962C8B-B14F-4D97-AF65-F5344CB8AC3E}">
        <p14:creationId xmlns:p14="http://schemas.microsoft.com/office/powerpoint/2010/main" val="2190074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21</a:t>
            </a:fld>
            <a:endParaRPr lang="en-IN"/>
          </a:p>
        </p:txBody>
      </p:sp>
    </p:spTree>
    <p:extLst>
      <p:ext uri="{BB962C8B-B14F-4D97-AF65-F5344CB8AC3E}">
        <p14:creationId xmlns:p14="http://schemas.microsoft.com/office/powerpoint/2010/main" val="1897062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25</a:t>
            </a:fld>
            <a:endParaRPr lang="en-IN"/>
          </a:p>
        </p:txBody>
      </p:sp>
    </p:spTree>
    <p:extLst>
      <p:ext uri="{BB962C8B-B14F-4D97-AF65-F5344CB8AC3E}">
        <p14:creationId xmlns:p14="http://schemas.microsoft.com/office/powerpoint/2010/main" val="3769825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29</a:t>
            </a:fld>
            <a:endParaRPr lang="en-IN"/>
          </a:p>
        </p:txBody>
      </p:sp>
    </p:spTree>
    <p:extLst>
      <p:ext uri="{BB962C8B-B14F-4D97-AF65-F5344CB8AC3E}">
        <p14:creationId xmlns:p14="http://schemas.microsoft.com/office/powerpoint/2010/main" val="10776816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Closeup of colorful seashel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52" cy="4624183"/>
          </a:xfrm>
          <a:prstGeom prst="rect">
            <a:avLst/>
          </a:prstGeom>
        </p:spPr>
      </p:pic>
      <p:sp useBgFill="1">
        <p:nvSpPr>
          <p:cNvPr id="7" name="Rectangle 6"/>
          <p:cNvSpPr/>
          <p:nvPr/>
        </p:nvSpPr>
        <p:spPr bwMode="white">
          <a:xfrm>
            <a:off x="0" y="3074521"/>
            <a:ext cx="12201888" cy="3783479"/>
          </a:xfrm>
          <a:custGeom>
            <a:avLst/>
            <a:gdLst/>
            <a:ahLst/>
            <a:cxnLst/>
            <a:rect l="l" t="t" r="r" b="b"/>
            <a:pathLst>
              <a:path w="12201888" h="3783479">
                <a:moveTo>
                  <a:pt x="12201888" y="0"/>
                </a:moveTo>
                <a:cubicBezTo>
                  <a:pt x="12200429" y="1116741"/>
                  <a:pt x="12191467" y="2278498"/>
                  <a:pt x="12188825" y="3404540"/>
                </a:cubicBezTo>
                <a:lnTo>
                  <a:pt x="12188825" y="3554879"/>
                </a:lnTo>
                <a:lnTo>
                  <a:pt x="12188825" y="3690879"/>
                </a:lnTo>
                <a:lnTo>
                  <a:pt x="12188825" y="3707279"/>
                </a:lnTo>
                <a:lnTo>
                  <a:pt x="12188825" y="3783479"/>
                </a:lnTo>
                <a:lnTo>
                  <a:pt x="0" y="3783479"/>
                </a:lnTo>
                <a:lnTo>
                  <a:pt x="0" y="3707279"/>
                </a:lnTo>
                <a:lnTo>
                  <a:pt x="0" y="3554879"/>
                </a:lnTo>
                <a:lnTo>
                  <a:pt x="0" y="641399"/>
                </a:lnTo>
                <a:cubicBezTo>
                  <a:pt x="3601335" y="-419044"/>
                  <a:pt x="9102102" y="1605485"/>
                  <a:pt x="1220188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293814" y="3937321"/>
            <a:ext cx="9601200" cy="1625279"/>
          </a:xfrm>
        </p:spPr>
        <p:txBody>
          <a:bodyPr anchor="b">
            <a:normAutofit/>
          </a:bodyPr>
          <a:lstStyle>
            <a:lvl1pPr algn="l">
              <a:lnSpc>
                <a:spcPct val="80000"/>
              </a:lnSpc>
              <a:defRPr sz="6000"/>
            </a:lvl1pPr>
          </a:lstStyle>
          <a:p>
            <a:r>
              <a:rPr lang="en-US"/>
              <a:t>Click to edit Master title style</a:t>
            </a:r>
            <a:endParaRPr/>
          </a:p>
        </p:txBody>
      </p:sp>
      <p:sp>
        <p:nvSpPr>
          <p:cNvPr id="3" name="Subtitle 2"/>
          <p:cNvSpPr>
            <a:spLocks noGrp="1"/>
          </p:cNvSpPr>
          <p:nvPr>
            <p:ph type="subTitle" idx="1" hasCustomPrompt="1"/>
          </p:nvPr>
        </p:nvSpPr>
        <p:spPr>
          <a:xfrm>
            <a:off x="1293814" y="5641975"/>
            <a:ext cx="9601200" cy="914100"/>
          </a:xfrm>
        </p:spPr>
        <p:txBody>
          <a:bodyPr>
            <a:normAutofit/>
          </a:bodyPr>
          <a:lstStyle>
            <a:lvl1pPr marL="0" indent="0" algn="l">
              <a:spcBef>
                <a:spcPts val="0"/>
              </a:spcBef>
              <a:buNone/>
              <a:defRPr sz="2800" cap="none"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E</a:t>
            </a:r>
            <a:r>
              <a:rPr dirty="0"/>
              <a:t>dit Master subtitle style</a:t>
            </a:r>
          </a:p>
        </p:txBody>
      </p:sp>
      <p:sp>
        <p:nvSpPr>
          <p:cNvPr id="10" name="Freeform 9"/>
          <p:cNvSpPr/>
          <p:nvPr/>
        </p:nvSpPr>
        <p:spPr>
          <a:xfrm rot="21388434">
            <a:off x="12235" y="29698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2" name="Freeform 11"/>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1293814" y="1828801"/>
            <a:ext cx="9601198" cy="3962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2/9/2023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2/9/2023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2/9/2023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3813" y="1928553"/>
            <a:ext cx="9601200" cy="2262447"/>
          </a:xfrm>
        </p:spPr>
        <p:txBody>
          <a:bodyPr anchor="b">
            <a:normAutofit/>
          </a:bodyPr>
          <a:lstStyle>
            <a:lvl1pPr algn="l">
              <a:lnSpc>
                <a:spcPct val="80000"/>
              </a:lnSpc>
              <a:defRPr sz="5400" b="0"/>
            </a:lvl1pPr>
          </a:lstStyle>
          <a:p>
            <a:r>
              <a:rPr lang="en-US"/>
              <a:t>Click to edit Master title style</a:t>
            </a:r>
            <a:endParaRPr/>
          </a:p>
        </p:txBody>
      </p:sp>
      <p:sp>
        <p:nvSpPr>
          <p:cNvPr id="3" name="Text Placeholder 2"/>
          <p:cNvSpPr>
            <a:spLocks noGrp="1"/>
          </p:cNvSpPr>
          <p:nvPr>
            <p:ph type="body" idx="1"/>
          </p:nvPr>
        </p:nvSpPr>
        <p:spPr>
          <a:xfrm>
            <a:off x="1293813" y="4267200"/>
            <a:ext cx="9601200" cy="934527"/>
          </a:xfrm>
        </p:spPr>
        <p:txBody>
          <a:bodyPr anchor="t">
            <a:normAutofit/>
          </a:bodyPr>
          <a:lstStyle>
            <a:lvl1pPr marL="0" indent="0" algn="l">
              <a:spcBef>
                <a:spcPts val="0"/>
              </a:spcBef>
              <a:buNone/>
              <a:defRPr sz="28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2/9/2023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3" y="1828800"/>
            <a:ext cx="4648199" cy="3962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50767" y="1828800"/>
            <a:ext cx="4648200"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1DDA72D1-64D5-4552-ACDD-1CCE5F7F800D}" type="datetimeFigureOut">
              <a:rPr lang="en-US"/>
              <a:t>2/9/2023</a:t>
            </a:fld>
            <a:endParaRPr/>
          </a:p>
        </p:txBody>
      </p:sp>
      <p:sp>
        <p:nvSpPr>
          <p:cNvPr id="7" name="Slide Number Placeholder 6"/>
          <p:cNvSpPr>
            <a:spLocks noGrp="1"/>
          </p:cNvSpPr>
          <p:nvPr>
            <p:ph type="sldNum" sz="quarter" idx="12"/>
          </p:nvPr>
        </p:nvSpPr>
        <p:spPr/>
        <p:txBody>
          <a:bodyPr/>
          <a:lstStyle/>
          <a:p>
            <a:fld id="{0513F29E-967E-4B69-BEAA-E3504E43784D}" type="slidenum">
              <a:rPr/>
              <a:t>‹#›</a:t>
            </a:fld>
            <a:endParaRPr/>
          </a:p>
        </p:txBody>
      </p:sp>
    </p:spTree>
    <p:extLst>
      <p:ext uri="{BB962C8B-B14F-4D97-AF65-F5344CB8AC3E}">
        <p14:creationId xmlns:p14="http://schemas.microsoft.com/office/powerpoint/2010/main" val="354694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93813"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249862"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2"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9E583DDF-CA54-461A-A486-592D2374C532}" type="datetimeFigureOut">
              <a:rPr lang="en-US"/>
              <a:t>2/9/2023</a:t>
            </a:fld>
            <a:endParaRPr/>
          </a:p>
        </p:txBody>
      </p:sp>
      <p:sp>
        <p:nvSpPr>
          <p:cNvPr id="9" name="Slide Number Placeholder 8"/>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9E583DDF-CA54-461A-A486-592D2374C532}" type="datetimeFigureOut">
              <a:rPr lang="en-US"/>
              <a:t>2/9/2023</a:t>
            </a:fld>
            <a:endParaRPr/>
          </a:p>
        </p:txBody>
      </p:sp>
      <p:sp>
        <p:nvSpPr>
          <p:cNvPr id="5" name="Slide Number Placeholder 4"/>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9E583DDF-CA54-461A-A486-592D2374C532}" type="datetimeFigureOut">
              <a:rPr lang="en-US"/>
              <a:t>2/9/2023</a:t>
            </a:fld>
            <a:endParaRPr/>
          </a:p>
        </p:txBody>
      </p:sp>
      <p:sp>
        <p:nvSpPr>
          <p:cNvPr id="4" name="Slide Number Placeholder 3"/>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3" y="533400"/>
            <a:ext cx="4572001" cy="2743199"/>
          </a:xfrm>
        </p:spPr>
        <p:txBody>
          <a:bodyPr anchor="b">
            <a:normAutofit/>
          </a:bodyPr>
          <a:lstStyle>
            <a:lvl1pPr>
              <a:lnSpc>
                <a:spcPct val="80000"/>
              </a:lnSpc>
              <a:defRPr sz="4000" b="0"/>
            </a:lvl1pPr>
          </a:lstStyle>
          <a:p>
            <a:r>
              <a:rPr lang="en-US"/>
              <a:t>Click to edit Master title style</a:t>
            </a:r>
            <a:endParaRPr/>
          </a:p>
        </p:txBody>
      </p:sp>
      <p:sp>
        <p:nvSpPr>
          <p:cNvPr id="3" name="Content Placeholder 2"/>
          <p:cNvSpPr>
            <a:spLocks noGrp="1"/>
          </p:cNvSpPr>
          <p:nvPr>
            <p:ph idx="1"/>
          </p:nvPr>
        </p:nvSpPr>
        <p:spPr>
          <a:xfrm>
            <a:off x="5637213" y="533401"/>
            <a:ext cx="5943603" cy="52578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608013" y="3429000"/>
            <a:ext cx="4572000" cy="2362199"/>
          </a:xfrm>
        </p:spPr>
        <p:txBody>
          <a:bodyPr>
            <a:normAutofit/>
          </a:bodyPr>
          <a:lstStyle>
            <a:lvl1pPr marL="0" indent="0">
              <a:lnSpc>
                <a:spcPct val="11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9E583DDF-CA54-461A-A486-592D2374C532}" type="datetimeFigureOut">
              <a:rPr lang="en-US"/>
              <a:t>2/9/2023</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09050" y="533401"/>
            <a:ext cx="4573192" cy="2743199"/>
          </a:xfrm>
        </p:spPr>
        <p:txBody>
          <a:bodyPr anchor="b">
            <a:normAutofit/>
          </a:bodyPr>
          <a:lstStyle>
            <a:lvl1pPr algn="l">
              <a:lnSpc>
                <a:spcPct val="80000"/>
              </a:lnSpc>
              <a:defRPr sz="4000" b="0" i="0" baseline="0">
                <a:solidFill>
                  <a:schemeClr val="accent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0" y="3"/>
            <a:ext cx="6553318" cy="6004510"/>
          </a:xfrm>
          <a:custGeom>
            <a:avLst/>
            <a:gdLst/>
            <a:ahLst/>
            <a:cxnLst/>
            <a:rect l="l" t="t" r="r" b="b"/>
            <a:pathLst>
              <a:path w="6551611" h="6004510">
                <a:moveTo>
                  <a:pt x="0" y="0"/>
                </a:moveTo>
                <a:lnTo>
                  <a:pt x="6551611" y="0"/>
                </a:lnTo>
                <a:lnTo>
                  <a:pt x="6551611" y="6004510"/>
                </a:lnTo>
                <a:cubicBezTo>
                  <a:pt x="4321482" y="5960049"/>
                  <a:pt x="2628293" y="5340418"/>
                  <a:pt x="0" y="5768658"/>
                </a:cubicBezTo>
                <a:close/>
              </a:path>
            </a:pathLst>
          </a:custGeom>
          <a:solidFill>
            <a:schemeClr val="bg2">
              <a:lumMod val="90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9049" y="3429001"/>
            <a:ext cx="4573191" cy="2362199"/>
          </a:xfrm>
        </p:spPr>
        <p:txBody>
          <a:bodyPr>
            <a:normAutofit/>
          </a:bodyPr>
          <a:lstStyle>
            <a:lvl1pPr marL="0" indent="0">
              <a:lnSpc>
                <a:spcPct val="11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2/9/2023</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06303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4585" y="5374939"/>
            <a:ext cx="12240113" cy="1559261"/>
            <a:chOff x="-4585" y="2764068"/>
            <a:chExt cx="12240113" cy="1559261"/>
          </a:xfrm>
        </p:grpSpPr>
        <p:sp>
          <p:nvSpPr>
            <p:cNvPr id="9" name="Freeform 8"/>
            <p:cNvSpPr/>
            <p:nvPr/>
          </p:nvSpPr>
          <p:spPr>
            <a:xfrm rot="21388434">
              <a:off x="12235" y="29825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Placeholder 1"/>
          <p:cNvSpPr>
            <a:spLocks noGrp="1"/>
          </p:cNvSpPr>
          <p:nvPr>
            <p:ph type="title"/>
          </p:nvPr>
        </p:nvSpPr>
        <p:spPr>
          <a:xfrm>
            <a:off x="1293813" y="304800"/>
            <a:ext cx="9601200" cy="12192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293814" y="1828801"/>
            <a:ext cx="9601198" cy="3962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299152" y="6400800"/>
            <a:ext cx="5954835" cy="276228"/>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7989510" y="6400800"/>
            <a:ext cx="1548660" cy="276228"/>
          </a:xfrm>
          <a:prstGeom prst="rect">
            <a:avLst/>
          </a:prstGeom>
        </p:spPr>
        <p:txBody>
          <a:bodyPr vert="horz" lIns="91440" tIns="45720" rIns="91440" bIns="45720" rtlCol="0" anchor="ctr"/>
          <a:lstStyle>
            <a:lvl1pPr algn="r">
              <a:defRPr sz="1100">
                <a:solidFill>
                  <a:schemeClr val="tx1"/>
                </a:solidFill>
              </a:defRPr>
            </a:lvl1pPr>
          </a:lstStyle>
          <a:p>
            <a:fld id="{9E583DDF-CA54-461A-A486-592D2374C532}" type="datetimeFigureOut">
              <a:rPr lang="en-US" smtClean="0"/>
              <a:pPr/>
              <a:t>2/9/2023</a:t>
            </a:fld>
            <a:endParaRPr lang="en-US"/>
          </a:p>
        </p:txBody>
      </p:sp>
      <p:sp>
        <p:nvSpPr>
          <p:cNvPr id="6" name="Slide Number Placeholder 5"/>
          <p:cNvSpPr>
            <a:spLocks noGrp="1"/>
          </p:cNvSpPr>
          <p:nvPr>
            <p:ph type="sldNum" sz="quarter" idx="4"/>
          </p:nvPr>
        </p:nvSpPr>
        <p:spPr>
          <a:xfrm>
            <a:off x="9818310"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CA8D9AD5-F248-4919-864A-CFD76CC027D6}" type="slidenum">
              <a:rPr lang="en-US" smtClean="0"/>
              <a:pPr/>
              <a:t>‹#›</a:t>
            </a:fld>
            <a:endParaRPr lang="en-US"/>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53" r:id="rId5"/>
    <p:sldLayoutId id="2147483654" r:id="rId6"/>
    <p:sldLayoutId id="2147483655" r:id="rId7"/>
    <p:sldLayoutId id="2147483656" r:id="rId8"/>
    <p:sldLayoutId id="2147483663"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confluent.io/what-is-apache-kafka/"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solidFill>
                  <a:srgbClr val="FF0000"/>
                </a:solidFill>
              </a:rPr>
              <a:t>Apache Kafka</a:t>
            </a:r>
          </a:p>
        </p:txBody>
      </p:sp>
      <p:sp>
        <p:nvSpPr>
          <p:cNvPr id="4" name="Subtitle 3"/>
          <p:cNvSpPr>
            <a:spLocks noGrp="1"/>
          </p:cNvSpPr>
          <p:nvPr>
            <p:ph type="subTitle" idx="1"/>
          </p:nvPr>
        </p:nvSpPr>
        <p:spPr/>
        <p:txBody>
          <a:bodyPr/>
          <a:lstStyle/>
          <a:p>
            <a:r>
              <a:rPr lang="en-US" b="1" i="1" dirty="0">
                <a:solidFill>
                  <a:srgbClr val="0070C0"/>
                </a:solidFill>
              </a:rPr>
              <a:t>Subramanian Murugan</a:t>
            </a:r>
          </a:p>
        </p:txBody>
      </p:sp>
    </p:spTree>
    <p:extLst>
      <p:ext uri="{BB962C8B-B14F-4D97-AF65-F5344CB8AC3E}">
        <p14:creationId xmlns:p14="http://schemas.microsoft.com/office/powerpoint/2010/main" val="5471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FE39D-6DF8-C5D8-F5AF-38DF794D5951}"/>
              </a:ext>
            </a:extLst>
          </p:cNvPr>
          <p:cNvSpPr>
            <a:spLocks noGrp="1"/>
          </p:cNvSpPr>
          <p:nvPr>
            <p:ph type="title"/>
          </p:nvPr>
        </p:nvSpPr>
        <p:spPr>
          <a:xfrm>
            <a:off x="1053664" y="2606566"/>
            <a:ext cx="9601200" cy="1902372"/>
          </a:xfrm>
        </p:spPr>
        <p:txBody>
          <a:bodyPr>
            <a:normAutofit fontScale="90000"/>
          </a:bodyPr>
          <a:lstStyle/>
          <a:p>
            <a:pPr algn="ctr"/>
            <a:r>
              <a:rPr lang="en-IN" sz="13800" b="1" dirty="0"/>
              <a:t>Partitioning </a:t>
            </a:r>
          </a:p>
        </p:txBody>
      </p:sp>
    </p:spTree>
    <p:extLst>
      <p:ext uri="{BB962C8B-B14F-4D97-AF65-F5344CB8AC3E}">
        <p14:creationId xmlns:p14="http://schemas.microsoft.com/office/powerpoint/2010/main" val="327859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2D0D4-3CBD-9F24-2019-8B1629D168C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D987A62-48BC-D995-E6B3-08C36A7CB867}"/>
              </a:ext>
            </a:extLst>
          </p:cNvPr>
          <p:cNvSpPr>
            <a:spLocks noGrp="1"/>
          </p:cNvSpPr>
          <p:nvPr>
            <p:ph idx="1"/>
          </p:nvPr>
        </p:nvSpPr>
        <p:spPr/>
        <p:txBody>
          <a:bodyPr/>
          <a:lstStyle/>
          <a:p>
            <a:r>
              <a:rPr lang="en-US" b="0" i="0" dirty="0">
                <a:solidFill>
                  <a:srgbClr val="000000"/>
                </a:solidFill>
                <a:effectLst/>
                <a:latin typeface="MarkPro-NarrowBook"/>
              </a:rPr>
              <a:t>If a topic were constrained to live entirely on one machine, that would place a pretty radical limit on the ability of </a:t>
            </a:r>
            <a:r>
              <a:rPr lang="en-US" b="0" i="0" u="none" strike="noStrike" dirty="0">
                <a:solidFill>
                  <a:srgbClr val="257BD7"/>
                </a:solidFill>
                <a:effectLst/>
                <a:latin typeface="MarkPro-NarrowBook"/>
                <a:hlinkClick r:id="rId2"/>
              </a:rPr>
              <a:t>Apache Kafka</a:t>
            </a:r>
            <a:r>
              <a:rPr lang="en-US" b="0" i="0" dirty="0">
                <a:solidFill>
                  <a:srgbClr val="000000"/>
                </a:solidFill>
                <a:effectLst/>
                <a:latin typeface="MarkPro-NarrowBook"/>
              </a:rPr>
              <a:t> to scale. It could manage many topics across many machines—Kafka is a distributed system, after all—but no one topic could ever get too big or aspire to accommodate too many reads and writes. Fortunately, Kafka does not leave us without options here: It gives us the ability to partition topics.</a:t>
            </a:r>
            <a:endParaRPr lang="en-IN" dirty="0"/>
          </a:p>
        </p:txBody>
      </p:sp>
    </p:spTree>
    <p:extLst>
      <p:ext uri="{BB962C8B-B14F-4D97-AF65-F5344CB8AC3E}">
        <p14:creationId xmlns:p14="http://schemas.microsoft.com/office/powerpoint/2010/main" val="141198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DF1C5-3F21-11E4-90D7-C19D8952395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8FCDE45-6EB8-0A78-45F3-2D567CD25C96}"/>
              </a:ext>
            </a:extLst>
          </p:cNvPr>
          <p:cNvSpPr>
            <a:spLocks noGrp="1"/>
          </p:cNvSpPr>
          <p:nvPr>
            <p:ph idx="1"/>
          </p:nvPr>
        </p:nvSpPr>
        <p:spPr/>
        <p:txBody>
          <a:bodyPr/>
          <a:lstStyle/>
          <a:p>
            <a:pPr marL="45720" indent="0" algn="ctr">
              <a:buNone/>
            </a:pPr>
            <a:r>
              <a:rPr lang="en-US" b="0" i="0" dirty="0">
                <a:solidFill>
                  <a:srgbClr val="000000"/>
                </a:solidFill>
                <a:effectLst/>
                <a:latin typeface="MarkPro-NarrowBook"/>
              </a:rPr>
              <a:t>Partitioning takes the single topic log and breaks it into multiple logs, each of which can live on a separate node in the Kafka cluster. This way, the work of storing messages, writing new messages, and processing existing messages can be split among many nodes in the cluster</a:t>
            </a:r>
            <a:endParaRPr lang="en-IN" dirty="0"/>
          </a:p>
        </p:txBody>
      </p:sp>
    </p:spTree>
    <p:extLst>
      <p:ext uri="{BB962C8B-B14F-4D97-AF65-F5344CB8AC3E}">
        <p14:creationId xmlns:p14="http://schemas.microsoft.com/office/powerpoint/2010/main" val="130180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FF118-B44B-F5F0-8225-D22ACCA7664C}"/>
              </a:ext>
            </a:extLst>
          </p:cNvPr>
          <p:cNvSpPr>
            <a:spLocks noGrp="1"/>
          </p:cNvSpPr>
          <p:nvPr>
            <p:ph type="title"/>
          </p:nvPr>
        </p:nvSpPr>
        <p:spPr/>
        <p:txBody>
          <a:bodyPr/>
          <a:lstStyle/>
          <a:p>
            <a:r>
              <a:rPr lang="en-IN" dirty="0"/>
              <a:t>Distributed System</a:t>
            </a:r>
          </a:p>
        </p:txBody>
      </p:sp>
      <p:sp>
        <p:nvSpPr>
          <p:cNvPr id="3" name="Content Placeholder 2">
            <a:extLst>
              <a:ext uri="{FF2B5EF4-FFF2-40B4-BE49-F238E27FC236}">
                <a16:creationId xmlns:a16="http://schemas.microsoft.com/office/drawing/2014/main" id="{F2742251-4AB8-F066-BBF4-874E78A4130B}"/>
              </a:ext>
            </a:extLst>
          </p:cNvPr>
          <p:cNvSpPr>
            <a:spLocks noGrp="1"/>
          </p:cNvSpPr>
          <p:nvPr>
            <p:ph idx="1"/>
          </p:nvPr>
        </p:nvSpPr>
        <p:spPr/>
        <p:txBody>
          <a:bodyPr/>
          <a:lstStyle/>
          <a:p>
            <a:r>
              <a:rPr lang="en-IN" dirty="0"/>
              <a:t>Kafka Is distributed System.</a:t>
            </a:r>
          </a:p>
          <a:p>
            <a:r>
              <a:rPr lang="en-IN" dirty="0"/>
              <a:t>It is Designed to operate across  the number of computers and look to the outside world to you just writing code against single computer.</a:t>
            </a:r>
          </a:p>
          <a:p>
            <a:r>
              <a:rPr lang="en-IN" dirty="0"/>
              <a:t>If a topic  were constrained  to live entirely  on one machine one node in that cluster, it would be very hard to maintain.</a:t>
            </a:r>
          </a:p>
          <a:p>
            <a:pPr marL="45720" indent="0">
              <a:buNone/>
            </a:pPr>
            <a:endParaRPr lang="en-IN" dirty="0"/>
          </a:p>
        </p:txBody>
      </p:sp>
    </p:spTree>
    <p:extLst>
      <p:ext uri="{BB962C8B-B14F-4D97-AF65-F5344CB8AC3E}">
        <p14:creationId xmlns:p14="http://schemas.microsoft.com/office/powerpoint/2010/main" val="6562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703F4-08C6-D9EE-C65A-8AFF3DAD1AFD}"/>
              </a:ext>
            </a:extLst>
          </p:cNvPr>
          <p:cNvSpPr>
            <a:spLocks noGrp="1"/>
          </p:cNvSpPr>
          <p:nvPr>
            <p:ph type="title"/>
          </p:nvPr>
        </p:nvSpPr>
        <p:spPr/>
        <p:txBody>
          <a:bodyPr/>
          <a:lstStyle/>
          <a:p>
            <a:r>
              <a:rPr lang="en-IN" b="1" dirty="0"/>
              <a:t>What is Partitioning?</a:t>
            </a:r>
          </a:p>
        </p:txBody>
      </p:sp>
      <p:sp>
        <p:nvSpPr>
          <p:cNvPr id="3" name="Content Placeholder 2">
            <a:extLst>
              <a:ext uri="{FF2B5EF4-FFF2-40B4-BE49-F238E27FC236}">
                <a16:creationId xmlns:a16="http://schemas.microsoft.com/office/drawing/2014/main" id="{6758DDDC-D9EF-14C6-6FD0-B7E9CB199DCD}"/>
              </a:ext>
            </a:extLst>
          </p:cNvPr>
          <p:cNvSpPr>
            <a:spLocks noGrp="1"/>
          </p:cNvSpPr>
          <p:nvPr>
            <p:ph idx="1"/>
          </p:nvPr>
        </p:nvSpPr>
        <p:spPr/>
        <p:txBody>
          <a:bodyPr/>
          <a:lstStyle/>
          <a:p>
            <a:r>
              <a:rPr lang="en-IN" dirty="0"/>
              <a:t>Partitioning takes single topic log , Just remind Topics are just logs.</a:t>
            </a:r>
          </a:p>
          <a:p>
            <a:r>
              <a:rPr lang="en-IN" dirty="0"/>
              <a:t>Partitioning breaks  it into multiple logs  of each which can live in a separate node in the cluster.</a:t>
            </a:r>
          </a:p>
        </p:txBody>
      </p:sp>
    </p:spTree>
    <p:extLst>
      <p:ext uri="{BB962C8B-B14F-4D97-AF65-F5344CB8AC3E}">
        <p14:creationId xmlns:p14="http://schemas.microsoft.com/office/powerpoint/2010/main" val="367904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C66D4C-37C5-74C8-E198-D7761D7FA72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8284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904AC-D376-922A-7420-DEA503282C60}"/>
              </a:ext>
            </a:extLst>
          </p:cNvPr>
          <p:cNvSpPr>
            <a:spLocks noGrp="1"/>
          </p:cNvSpPr>
          <p:nvPr>
            <p:ph type="title"/>
          </p:nvPr>
        </p:nvSpPr>
        <p:spPr/>
        <p:txBody>
          <a:bodyPr>
            <a:normAutofit fontScale="90000"/>
          </a:bodyPr>
          <a:lstStyle/>
          <a:p>
            <a:br>
              <a:rPr lang="en-IN" b="0" i="0" dirty="0">
                <a:solidFill>
                  <a:srgbClr val="000000"/>
                </a:solidFill>
                <a:effectLst/>
                <a:latin typeface="MarkPro-Bold"/>
              </a:rPr>
            </a:br>
            <a:br>
              <a:rPr lang="en-IN" b="0" i="0" dirty="0">
                <a:solidFill>
                  <a:srgbClr val="000000"/>
                </a:solidFill>
                <a:effectLst/>
                <a:latin typeface="MarkPro-Bold"/>
              </a:rPr>
            </a:br>
            <a:r>
              <a:rPr lang="en-IN" b="0" i="0" dirty="0">
                <a:solidFill>
                  <a:srgbClr val="000000"/>
                </a:solidFill>
                <a:effectLst/>
                <a:latin typeface="MarkPro-Bold"/>
              </a:rPr>
              <a:t>How Partitioning Works</a:t>
            </a:r>
            <a:br>
              <a:rPr lang="en-IN" dirty="0"/>
            </a:br>
            <a:endParaRPr lang="en-IN" dirty="0"/>
          </a:p>
        </p:txBody>
      </p:sp>
      <p:sp>
        <p:nvSpPr>
          <p:cNvPr id="3" name="Content Placeholder 2">
            <a:extLst>
              <a:ext uri="{FF2B5EF4-FFF2-40B4-BE49-F238E27FC236}">
                <a16:creationId xmlns:a16="http://schemas.microsoft.com/office/drawing/2014/main" id="{B9266D54-ACC9-D5E2-4484-65FA0C2559CD}"/>
              </a:ext>
            </a:extLst>
          </p:cNvPr>
          <p:cNvSpPr>
            <a:spLocks noGrp="1"/>
          </p:cNvSpPr>
          <p:nvPr>
            <p:ph idx="1"/>
          </p:nvPr>
        </p:nvSpPr>
        <p:spPr>
          <a:xfrm>
            <a:off x="1041045" y="1524000"/>
            <a:ext cx="10109910" cy="4635061"/>
          </a:xfrm>
          <a:solidFill>
            <a:schemeClr val="tx1">
              <a:lumMod val="20000"/>
              <a:lumOff val="8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r>
              <a:rPr lang="en-US" b="0" i="0" dirty="0">
                <a:solidFill>
                  <a:srgbClr val="000000"/>
                </a:solidFill>
                <a:effectLst/>
                <a:latin typeface="MarkPro-NarrowBook"/>
              </a:rPr>
              <a:t>Having broken a topic up into partitions, we need a way of deciding which messages to write to which partitions. Typically, if a message has no key, subsequent messages will be distributed round-robin among all the topic’s partitions. In this case, all partitions get an even share of the data, but we don’t preserve any kind of ordering of the input messages.</a:t>
            </a:r>
          </a:p>
          <a:p>
            <a:r>
              <a:rPr lang="en-US" b="0" i="0" dirty="0">
                <a:solidFill>
                  <a:srgbClr val="000000"/>
                </a:solidFill>
                <a:effectLst/>
                <a:latin typeface="MarkPro-NarrowBook"/>
              </a:rPr>
              <a:t>If the message does have a key, then the destination partition will be computed from a hash of the key. This allows Kafka to guarantee that messages having the same key always land in the same partition, and therefore are always in order.</a:t>
            </a:r>
            <a:endParaRPr lang="en-IN" dirty="0"/>
          </a:p>
        </p:txBody>
      </p:sp>
    </p:spTree>
    <p:extLst>
      <p:ext uri="{BB962C8B-B14F-4D97-AF65-F5344CB8AC3E}">
        <p14:creationId xmlns:p14="http://schemas.microsoft.com/office/powerpoint/2010/main" val="187688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DF7D2-CFA7-599D-B602-DC9A1E1F2C5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5EAB0E0-2DFC-E956-E186-4F0AC5DA8B7B}"/>
              </a:ext>
            </a:extLst>
          </p:cNvPr>
          <p:cNvSpPr>
            <a:spLocks noGrp="1"/>
          </p:cNvSpPr>
          <p:nvPr>
            <p:ph idx="1"/>
          </p:nvPr>
        </p:nvSpPr>
        <p:spPr/>
        <p:txBody>
          <a:bodyPr/>
          <a:lstStyle/>
          <a:p>
            <a:r>
              <a:rPr lang="en-US" b="0" i="0" dirty="0">
                <a:solidFill>
                  <a:srgbClr val="000000"/>
                </a:solidFill>
                <a:effectLst/>
                <a:latin typeface="MarkPro-NarrowBook"/>
              </a:rPr>
              <a:t>For example, if you are producing events that are all associated with the same customer, using the customer ID as the key guarantees that all of the events from a given customer will always arrive in order. This creates the possibility that a very active key will create a larger and more active partition, but this risk is small in practice and is manageable when it presents itself. It is often worth it in order to preserve the ordering of keys.</a:t>
            </a:r>
            <a:endParaRPr lang="en-IN" dirty="0"/>
          </a:p>
        </p:txBody>
      </p:sp>
    </p:spTree>
    <p:extLst>
      <p:ext uri="{BB962C8B-B14F-4D97-AF65-F5344CB8AC3E}">
        <p14:creationId xmlns:p14="http://schemas.microsoft.com/office/powerpoint/2010/main" val="270542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F90DBB4-6813-594D-26FD-48BDCE9591E1}"/>
              </a:ext>
            </a:extLst>
          </p:cNvPr>
          <p:cNvPicPr>
            <a:picLocks noGrp="1" noChangeAspect="1"/>
          </p:cNvPicPr>
          <p:nvPr>
            <p:ph idx="1"/>
          </p:nvPr>
        </p:nvPicPr>
        <p:blipFill>
          <a:blip r:embed="rId2"/>
          <a:stretch>
            <a:fillRect/>
          </a:stretch>
        </p:blipFill>
        <p:spPr>
          <a:xfrm>
            <a:off x="102767" y="128751"/>
            <a:ext cx="11734218" cy="6600498"/>
          </a:xfrm>
        </p:spPr>
      </p:pic>
    </p:spTree>
    <p:extLst>
      <p:ext uri="{BB962C8B-B14F-4D97-AF65-F5344CB8AC3E}">
        <p14:creationId xmlns:p14="http://schemas.microsoft.com/office/powerpoint/2010/main" val="339780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5C559-552D-8FE8-B058-D342BDEF19D8}"/>
              </a:ext>
            </a:extLst>
          </p:cNvPr>
          <p:cNvSpPr>
            <a:spLocks noGrp="1"/>
          </p:cNvSpPr>
          <p:nvPr>
            <p:ph type="title"/>
          </p:nvPr>
        </p:nvSpPr>
        <p:spPr/>
        <p:txBody>
          <a:bodyPr/>
          <a:lstStyle/>
          <a:p>
            <a:r>
              <a:rPr lang="en-IN" dirty="0"/>
              <a:t>How to write Messages into partitions?</a:t>
            </a:r>
          </a:p>
        </p:txBody>
      </p:sp>
      <p:sp>
        <p:nvSpPr>
          <p:cNvPr id="3" name="Content Placeholder 2">
            <a:extLst>
              <a:ext uri="{FF2B5EF4-FFF2-40B4-BE49-F238E27FC236}">
                <a16:creationId xmlns:a16="http://schemas.microsoft.com/office/drawing/2014/main" id="{D962A512-73E1-6AF5-FC9C-618C35758894}"/>
              </a:ext>
            </a:extLst>
          </p:cNvPr>
          <p:cNvSpPr>
            <a:spLocks noGrp="1"/>
          </p:cNvSpPr>
          <p:nvPr>
            <p:ph idx="1"/>
          </p:nvPr>
        </p:nvSpPr>
        <p:spPr/>
        <p:txBody>
          <a:bodyPr/>
          <a:lstStyle/>
          <a:p>
            <a:r>
              <a:rPr lang="en-IN" dirty="0"/>
              <a:t>Since Topic is broken into multiple logs called partitions.</a:t>
            </a:r>
          </a:p>
          <a:p>
            <a:r>
              <a:rPr lang="en-IN" dirty="0"/>
              <a:t>We write messages into topic, but now topic is broken into partitions.</a:t>
            </a:r>
          </a:p>
          <a:p>
            <a:r>
              <a:rPr lang="en-IN" dirty="0"/>
              <a:t>How and Where to write messages into partitions?</a:t>
            </a:r>
          </a:p>
          <a:p>
            <a:pPr lvl="1"/>
            <a:r>
              <a:rPr lang="en-IN" dirty="0"/>
              <a:t>We need to decide which message where to go.</a:t>
            </a:r>
          </a:p>
          <a:p>
            <a:pPr lvl="1"/>
            <a:r>
              <a:rPr lang="en-IN" dirty="0"/>
              <a:t>If message has no  key, Remember message is key-value pair</a:t>
            </a:r>
          </a:p>
          <a:p>
            <a:pPr lvl="1"/>
            <a:r>
              <a:rPr lang="en-IN" dirty="0"/>
              <a:t>If the key is null or it is empty, messages are stored into partitions in the round robin fashion.</a:t>
            </a:r>
          </a:p>
          <a:p>
            <a:pPr lvl="1"/>
            <a:endParaRPr lang="en-IN" dirty="0"/>
          </a:p>
        </p:txBody>
      </p:sp>
    </p:spTree>
    <p:extLst>
      <p:ext uri="{BB962C8B-B14F-4D97-AF65-F5344CB8AC3E}">
        <p14:creationId xmlns:p14="http://schemas.microsoft.com/office/powerpoint/2010/main" val="29538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Session Plan</a:t>
            </a:r>
          </a:p>
        </p:txBody>
      </p:sp>
      <p:sp>
        <p:nvSpPr>
          <p:cNvPr id="14" name="Content Placeholder 13"/>
          <p:cNvSpPr>
            <a:spLocks noGrp="1"/>
          </p:cNvSpPr>
          <p:nvPr>
            <p:ph idx="1"/>
          </p:nvPr>
        </p:nvSpPr>
        <p:spPr/>
        <p:txBody>
          <a:bodyPr/>
          <a:lstStyle/>
          <a:p>
            <a:r>
              <a:rPr lang="en-US" dirty="0"/>
              <a:t>What is topic</a:t>
            </a:r>
          </a:p>
          <a:p>
            <a:r>
              <a:rPr lang="en-US" dirty="0"/>
              <a:t>Partitioning</a:t>
            </a:r>
          </a:p>
          <a:p>
            <a:r>
              <a:rPr lang="en-US" dirty="0"/>
              <a:t>Add your third bullet point here</a:t>
            </a:r>
          </a:p>
        </p:txBody>
      </p:sp>
    </p:spTree>
    <p:extLst>
      <p:ext uri="{BB962C8B-B14F-4D97-AF65-F5344CB8AC3E}">
        <p14:creationId xmlns:p14="http://schemas.microsoft.com/office/powerpoint/2010/main" val="47808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6B4E0A-B11D-D0A3-BF4E-DE302E2655E2}"/>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D4B8B6AF-CAF0-9011-03C8-EF9D76BA1EA0}"/>
              </a:ext>
            </a:extLst>
          </p:cNvPr>
          <p:cNvPicPr>
            <a:picLocks noChangeAspect="1"/>
          </p:cNvPicPr>
          <p:nvPr/>
        </p:nvPicPr>
        <p:blipFill rotWithShape="1">
          <a:blip r:embed="rId2"/>
          <a:srcRect l="5604" t="8811" r="1552" b="13104"/>
          <a:stretch/>
        </p:blipFill>
        <p:spPr>
          <a:xfrm>
            <a:off x="515007" y="436180"/>
            <a:ext cx="11319642" cy="53550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3434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68CC76-AD05-954F-C75F-605EEC77CBAC}"/>
              </a:ext>
            </a:extLst>
          </p:cNvPr>
          <p:cNvPicPr>
            <a:picLocks noChangeAspect="1"/>
          </p:cNvPicPr>
          <p:nvPr/>
        </p:nvPicPr>
        <p:blipFill rotWithShape="1">
          <a:blip r:embed="rId3"/>
          <a:srcRect l="15776" t="10961" b="17267"/>
          <a:stretch/>
        </p:blipFill>
        <p:spPr>
          <a:xfrm>
            <a:off x="567558" y="1082565"/>
            <a:ext cx="10268607" cy="5023947"/>
          </a:xfrm>
          <a:prstGeom prst="rect">
            <a:avLst/>
          </a:prstGeom>
        </p:spPr>
      </p:pic>
    </p:spTree>
    <p:extLst>
      <p:ext uri="{BB962C8B-B14F-4D97-AF65-F5344CB8AC3E}">
        <p14:creationId xmlns:p14="http://schemas.microsoft.com/office/powerpoint/2010/main" val="30351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5C559-552D-8FE8-B058-D342BDEF19D8}"/>
              </a:ext>
            </a:extLst>
          </p:cNvPr>
          <p:cNvSpPr>
            <a:spLocks noGrp="1"/>
          </p:cNvSpPr>
          <p:nvPr>
            <p:ph type="title"/>
          </p:nvPr>
        </p:nvSpPr>
        <p:spPr/>
        <p:txBody>
          <a:bodyPr/>
          <a:lstStyle/>
          <a:p>
            <a:r>
              <a:rPr lang="en-IN" dirty="0"/>
              <a:t>How to write Messages into partitions?</a:t>
            </a:r>
          </a:p>
        </p:txBody>
      </p:sp>
      <p:sp>
        <p:nvSpPr>
          <p:cNvPr id="3" name="Content Placeholder 2">
            <a:extLst>
              <a:ext uri="{FF2B5EF4-FFF2-40B4-BE49-F238E27FC236}">
                <a16:creationId xmlns:a16="http://schemas.microsoft.com/office/drawing/2014/main" id="{D962A512-73E1-6AF5-FC9C-618C35758894}"/>
              </a:ext>
            </a:extLst>
          </p:cNvPr>
          <p:cNvSpPr>
            <a:spLocks noGrp="1"/>
          </p:cNvSpPr>
          <p:nvPr>
            <p:ph idx="1"/>
          </p:nvPr>
        </p:nvSpPr>
        <p:spPr/>
        <p:txBody>
          <a:bodyPr/>
          <a:lstStyle/>
          <a:p>
            <a:pPr lvl="1"/>
            <a:r>
              <a:rPr lang="en-US" b="0" i="0" dirty="0">
                <a:solidFill>
                  <a:srgbClr val="000000"/>
                </a:solidFill>
                <a:effectLst/>
                <a:latin typeface="MarkPro-NarrowBook"/>
              </a:rPr>
              <a:t>Having broken a topic up into partitions, we need a way of deciding which messages to write to which partitions. Typically, if a message has no key, subsequent messages will be distributed round-robin among all the topic’s partitions</a:t>
            </a:r>
            <a:endParaRPr lang="en-IN" dirty="0"/>
          </a:p>
        </p:txBody>
      </p:sp>
    </p:spTree>
    <p:extLst>
      <p:ext uri="{BB962C8B-B14F-4D97-AF65-F5344CB8AC3E}">
        <p14:creationId xmlns:p14="http://schemas.microsoft.com/office/powerpoint/2010/main" val="320298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1">
            <a:extLst>
              <a:ext uri="{FF2B5EF4-FFF2-40B4-BE49-F238E27FC236}">
                <a16:creationId xmlns:a16="http://schemas.microsoft.com/office/drawing/2014/main" id="{4D1B65B2-38F6-6188-8A8D-CAF6C43F42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65688"/>
            <a:ext cx="12211895" cy="6934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20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2">
            <a:extLst>
              <a:ext uri="{FF2B5EF4-FFF2-40B4-BE49-F238E27FC236}">
                <a16:creationId xmlns:a16="http://schemas.microsoft.com/office/drawing/2014/main" id="{649BD42F-0EB6-405C-D1F4-A5666DFFB48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7236" y="1524001"/>
            <a:ext cx="11157528" cy="40675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26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3DE60-06D9-A8FA-971C-16AF98E75091}"/>
              </a:ext>
            </a:extLst>
          </p:cNvPr>
          <p:cNvSpPr>
            <a:spLocks noGrp="1"/>
          </p:cNvSpPr>
          <p:nvPr>
            <p:ph type="title"/>
          </p:nvPr>
        </p:nvSpPr>
        <p:spPr/>
        <p:txBody>
          <a:bodyPr/>
          <a:lstStyle/>
          <a:p>
            <a:r>
              <a:rPr lang="en-IN" dirty="0"/>
              <a:t>Index file</a:t>
            </a:r>
          </a:p>
        </p:txBody>
      </p:sp>
      <p:pic>
        <p:nvPicPr>
          <p:cNvPr id="3074" name="Picture 2" descr="image-4">
            <a:extLst>
              <a:ext uri="{FF2B5EF4-FFF2-40B4-BE49-F238E27FC236}">
                <a16:creationId xmlns:a16="http://schemas.microsoft.com/office/drawing/2014/main" id="{A58CBC0D-E1DC-7468-27DC-06C39506FAD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1758" y="1642028"/>
            <a:ext cx="11542578" cy="5063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8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3">
            <a:extLst>
              <a:ext uri="{FF2B5EF4-FFF2-40B4-BE49-F238E27FC236}">
                <a16:creationId xmlns:a16="http://schemas.microsoft.com/office/drawing/2014/main" id="{64C6010E-F4E9-3EAE-7AAC-5D44C920EC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381" y="73572"/>
            <a:ext cx="12053058" cy="6784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53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284E6F-1723-FB73-804F-AD178D2A53E7}"/>
              </a:ext>
            </a:extLst>
          </p:cNvPr>
          <p:cNvSpPr>
            <a:spLocks noGrp="1"/>
          </p:cNvSpPr>
          <p:nvPr>
            <p:ph idx="1"/>
          </p:nvPr>
        </p:nvSpPr>
        <p:spPr/>
        <p:txBody>
          <a:bodyPr/>
          <a:lstStyle/>
          <a:p>
            <a:r>
              <a:rPr lang="en-US" b="0" i="0" dirty="0">
                <a:solidFill>
                  <a:srgbClr val="6F6E77"/>
                </a:solidFill>
                <a:effectLst/>
                <a:latin typeface="Inter"/>
              </a:rPr>
              <a:t>Indexing helps consumers to read data starting from any specific offset or using any time range.</a:t>
            </a:r>
          </a:p>
          <a:p>
            <a:r>
              <a:rPr lang="en-US" b="0" i="0" dirty="0">
                <a:solidFill>
                  <a:srgbClr val="6F6E77"/>
                </a:solidFill>
                <a:effectLst/>
                <a:latin typeface="Inter"/>
              </a:rPr>
              <a:t>the </a:t>
            </a:r>
            <a:r>
              <a:rPr lang="en-US" b="1" i="0" dirty="0">
                <a:effectLst/>
                <a:latin typeface="var(--fonts-poly)"/>
              </a:rPr>
              <a:t>.index</a:t>
            </a:r>
            <a:r>
              <a:rPr lang="en-US" b="0" i="0" dirty="0">
                <a:solidFill>
                  <a:srgbClr val="6F6E77"/>
                </a:solidFill>
                <a:effectLst/>
                <a:latin typeface="Inter"/>
              </a:rPr>
              <a:t> file contains an index that maps the logical offset to the byte offset of the record within the </a:t>
            </a:r>
            <a:r>
              <a:rPr lang="en-US" b="1" i="0" dirty="0">
                <a:effectLst/>
                <a:latin typeface="var(--fonts-poly)"/>
              </a:rPr>
              <a:t>.log</a:t>
            </a:r>
            <a:r>
              <a:rPr lang="en-US" b="0" i="0" dirty="0">
                <a:solidFill>
                  <a:srgbClr val="6F6E77"/>
                </a:solidFill>
                <a:effectLst/>
                <a:latin typeface="Inter"/>
              </a:rPr>
              <a:t> file.</a:t>
            </a:r>
            <a:endParaRPr lang="en-IN" dirty="0"/>
          </a:p>
        </p:txBody>
      </p:sp>
    </p:spTree>
    <p:extLst>
      <p:ext uri="{BB962C8B-B14F-4D97-AF65-F5344CB8AC3E}">
        <p14:creationId xmlns:p14="http://schemas.microsoft.com/office/powerpoint/2010/main" val="134656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2055F-6F6A-9387-BB47-6F337973FB51}"/>
              </a:ext>
            </a:extLst>
          </p:cNvPr>
          <p:cNvSpPr>
            <a:spLocks noGrp="1"/>
          </p:cNvSpPr>
          <p:nvPr>
            <p:ph type="title"/>
          </p:nvPr>
        </p:nvSpPr>
        <p:spPr/>
        <p:txBody>
          <a:bodyPr/>
          <a:lstStyle/>
          <a:p>
            <a:r>
              <a:rPr lang="en-IN" dirty="0"/>
              <a:t>Producer</a:t>
            </a:r>
          </a:p>
        </p:txBody>
      </p:sp>
      <p:pic>
        <p:nvPicPr>
          <p:cNvPr id="1026" name="Picture 2" descr="Kafka Producers use default partitioning logic to assign Kafka Messages to the appropriate Apache Kafka Partition.">
            <a:extLst>
              <a:ext uri="{FF2B5EF4-FFF2-40B4-BE49-F238E27FC236}">
                <a16:creationId xmlns:a16="http://schemas.microsoft.com/office/drawing/2014/main" id="{EAFFA945-1A13-D9DD-FA2F-CA733155D35D}"/>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0" y="3110625"/>
            <a:ext cx="12285553" cy="2070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1DEBAA-80CE-94FC-470A-3F3268C1C93C}"/>
              </a:ext>
            </a:extLst>
          </p:cNvPr>
          <p:cNvPicPr>
            <a:picLocks noChangeAspect="1"/>
          </p:cNvPicPr>
          <p:nvPr/>
        </p:nvPicPr>
        <p:blipFill>
          <a:blip r:embed="rId3"/>
          <a:stretch>
            <a:fillRect/>
          </a:stretch>
        </p:blipFill>
        <p:spPr>
          <a:xfrm>
            <a:off x="0" y="-1"/>
            <a:ext cx="12192000" cy="6802609"/>
          </a:xfrm>
          <a:prstGeom prst="rect">
            <a:avLst/>
          </a:prstGeom>
        </p:spPr>
      </p:pic>
      <p:graphicFrame>
        <p:nvGraphicFramePr>
          <p:cNvPr id="8" name="Object 7">
            <a:extLst>
              <a:ext uri="{FF2B5EF4-FFF2-40B4-BE49-F238E27FC236}">
                <a16:creationId xmlns:a16="http://schemas.microsoft.com/office/drawing/2014/main" id="{7C4E5AB1-028B-1782-5083-DD6866AE4319}"/>
              </a:ext>
            </a:extLst>
          </p:cNvPr>
          <p:cNvGraphicFramePr>
            <a:graphicFrameLocks noChangeAspect="1"/>
          </p:cNvGraphicFramePr>
          <p:nvPr>
            <p:extLst>
              <p:ext uri="{D42A27DB-BD31-4B8C-83A1-F6EECF244321}">
                <p14:modId xmlns:p14="http://schemas.microsoft.com/office/powerpoint/2010/main" val="2284781450"/>
              </p:ext>
            </p:extLst>
          </p:nvPr>
        </p:nvGraphicFramePr>
        <p:xfrm>
          <a:off x="151032" y="55392"/>
          <a:ext cx="2073275" cy="503237"/>
        </p:xfrm>
        <a:graphic>
          <a:graphicData uri="http://schemas.openxmlformats.org/presentationml/2006/ole">
            <mc:AlternateContent xmlns:mc="http://schemas.openxmlformats.org/markup-compatibility/2006">
              <mc:Choice xmlns:v="urn:schemas-microsoft-com:vml" Requires="v">
                <p:oleObj name="Bitmap Image" r:id="rId4" imgW="2072520" imgH="502920" progId="Paint.Picture">
                  <p:embed/>
                </p:oleObj>
              </mc:Choice>
              <mc:Fallback>
                <p:oleObj name="Bitmap Image" r:id="rId4" imgW="2072520" imgH="502920" progId="Paint.Picture">
                  <p:embed/>
                  <p:pic>
                    <p:nvPicPr>
                      <p:cNvPr id="0" name=""/>
                      <p:cNvPicPr/>
                      <p:nvPr/>
                    </p:nvPicPr>
                    <p:blipFill>
                      <a:blip r:embed="rId5"/>
                      <a:stretch>
                        <a:fillRect/>
                      </a:stretch>
                    </p:blipFill>
                    <p:spPr>
                      <a:xfrm>
                        <a:off x="151032" y="55392"/>
                        <a:ext cx="2073275" cy="503237"/>
                      </a:xfrm>
                      <a:prstGeom prst="rect">
                        <a:avLst/>
                      </a:prstGeom>
                    </p:spPr>
                  </p:pic>
                </p:oleObj>
              </mc:Fallback>
            </mc:AlternateContent>
          </a:graphicData>
        </a:graphic>
      </p:graphicFrame>
    </p:spTree>
    <p:extLst>
      <p:ext uri="{BB962C8B-B14F-4D97-AF65-F5344CB8AC3E}">
        <p14:creationId xmlns:p14="http://schemas.microsoft.com/office/powerpoint/2010/main" val="325115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9E92D-A0B2-537D-4D26-D36258FE08E5}"/>
              </a:ext>
            </a:extLst>
          </p:cNvPr>
          <p:cNvSpPr>
            <a:spLocks noGrp="1"/>
          </p:cNvSpPr>
          <p:nvPr>
            <p:ph type="title"/>
          </p:nvPr>
        </p:nvSpPr>
        <p:spPr>
          <a:xfrm>
            <a:off x="1181046" y="1384917"/>
            <a:ext cx="9829907" cy="4287915"/>
          </a:xfr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fontScale="90000"/>
          </a:bodyPr>
          <a:lstStyle/>
          <a:p>
            <a:pPr algn="ctr"/>
            <a:r>
              <a:rPr lang="en-IN" dirty="0">
                <a:solidFill>
                  <a:schemeClr val="tx1"/>
                </a:solidFill>
              </a:rPr>
              <a:t>The events that Kafka Manages they have tendency to proliferate </a:t>
            </a:r>
            <a:br>
              <a:rPr lang="en-IN" dirty="0">
                <a:solidFill>
                  <a:schemeClr val="tx1"/>
                </a:solidFill>
              </a:rPr>
            </a:br>
            <a:r>
              <a:rPr lang="en-IN" dirty="0">
                <a:solidFill>
                  <a:schemeClr val="tx1"/>
                </a:solidFill>
              </a:rPr>
              <a:t>Just Think of What happened to you  today since breakfast </a:t>
            </a:r>
            <a:br>
              <a:rPr lang="en-IN" dirty="0">
                <a:solidFill>
                  <a:schemeClr val="tx1"/>
                </a:solidFill>
              </a:rPr>
            </a:br>
            <a:r>
              <a:rPr lang="en-IN" dirty="0">
                <a:solidFill>
                  <a:schemeClr val="tx1"/>
                </a:solidFill>
              </a:rPr>
              <a:t>There are lot of events in the world.</a:t>
            </a:r>
            <a:br>
              <a:rPr lang="en-IN" dirty="0">
                <a:solidFill>
                  <a:schemeClr val="tx1"/>
                </a:solidFill>
              </a:rPr>
            </a:br>
            <a:r>
              <a:rPr lang="en-IN" dirty="0">
                <a:solidFill>
                  <a:schemeClr val="tx1"/>
                </a:solidFill>
              </a:rPr>
              <a:t>We need to organize them in the system , </a:t>
            </a:r>
            <a:br>
              <a:rPr lang="en-IN" dirty="0">
                <a:solidFill>
                  <a:schemeClr val="tx1"/>
                </a:solidFill>
              </a:rPr>
            </a:br>
            <a:r>
              <a:rPr lang="en-IN" dirty="0">
                <a:solidFill>
                  <a:schemeClr val="tx1"/>
                </a:solidFill>
              </a:rPr>
              <a:t>Now Kafka fundamental unit  of event  organization is called “</a:t>
            </a:r>
            <a:r>
              <a:rPr lang="en-IN" b="1" dirty="0">
                <a:solidFill>
                  <a:srgbClr val="FF0000"/>
                </a:solidFill>
              </a:rPr>
              <a:t>Topic</a:t>
            </a:r>
            <a:r>
              <a:rPr lang="en-IN" dirty="0">
                <a:solidFill>
                  <a:schemeClr val="tx1"/>
                </a:solidFill>
              </a:rPr>
              <a:t>”</a:t>
            </a:r>
          </a:p>
        </p:txBody>
      </p:sp>
    </p:spTree>
    <p:extLst>
      <p:ext uri="{BB962C8B-B14F-4D97-AF65-F5344CB8AC3E}">
        <p14:creationId xmlns:p14="http://schemas.microsoft.com/office/powerpoint/2010/main" val="149792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81059-F21E-D440-378B-8C41022DB36C}"/>
              </a:ext>
            </a:extLst>
          </p:cNvPr>
          <p:cNvSpPr>
            <a:spLocks noGrp="1"/>
          </p:cNvSpPr>
          <p:nvPr>
            <p:ph type="title"/>
          </p:nvPr>
        </p:nvSpPr>
        <p:spPr>
          <a:xfrm>
            <a:off x="263799" y="178674"/>
            <a:ext cx="8754077" cy="1524001"/>
          </a:xfrm>
        </p:spPr>
        <p:txBody>
          <a:bodyPr>
            <a:normAutofit fontScale="90000"/>
          </a:bodyPr>
          <a:lstStyle/>
          <a:p>
            <a:r>
              <a:rPr lang="en-IN" b="1" i="0" dirty="0">
                <a:solidFill>
                  <a:srgbClr val="1A1523"/>
                </a:solidFill>
                <a:effectLst/>
                <a:latin typeface="PolySans"/>
              </a:rPr>
              <a:t>Round Robin Partitioner (Kafka ≤ v2.3)</a:t>
            </a:r>
            <a:br>
              <a:rPr lang="en-IN" b="1" i="0" dirty="0">
                <a:solidFill>
                  <a:srgbClr val="1A1523"/>
                </a:solidFill>
                <a:effectLst/>
                <a:latin typeface="PolySans"/>
              </a:rPr>
            </a:br>
            <a:br>
              <a:rPr lang="en-IN" dirty="0"/>
            </a:br>
            <a:endParaRPr lang="en-IN" dirty="0"/>
          </a:p>
        </p:txBody>
      </p:sp>
      <p:sp>
        <p:nvSpPr>
          <p:cNvPr id="3" name="Content Placeholder 2">
            <a:extLst>
              <a:ext uri="{FF2B5EF4-FFF2-40B4-BE49-F238E27FC236}">
                <a16:creationId xmlns:a16="http://schemas.microsoft.com/office/drawing/2014/main" id="{5C52880B-D464-83D4-3632-E20126D7C382}"/>
              </a:ext>
            </a:extLst>
          </p:cNvPr>
          <p:cNvSpPr>
            <a:spLocks noGrp="1"/>
          </p:cNvSpPr>
          <p:nvPr>
            <p:ph idx="1"/>
          </p:nvPr>
        </p:nvSpPr>
        <p:spPr/>
        <p:txBody>
          <a:bodyPr/>
          <a:lstStyle/>
          <a:p>
            <a:endParaRPr lang="en-IN"/>
          </a:p>
        </p:txBody>
      </p:sp>
      <p:pic>
        <p:nvPicPr>
          <p:cNvPr id="1026" name="Picture 2" descr="Diagram showing round robin partitioner process in Apache Kafka">
            <a:extLst>
              <a:ext uri="{FF2B5EF4-FFF2-40B4-BE49-F238E27FC236}">
                <a16:creationId xmlns:a16="http://schemas.microsoft.com/office/drawing/2014/main" id="{0B2DB243-F411-31B1-FBF2-FAC53432380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30620"/>
            <a:ext cx="12192000" cy="616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85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FDA89-4EA3-4E64-B7CD-160B5544DA82}"/>
              </a:ext>
            </a:extLst>
          </p:cNvPr>
          <p:cNvSpPr>
            <a:spLocks noGrp="1"/>
          </p:cNvSpPr>
          <p:nvPr>
            <p:ph type="title"/>
          </p:nvPr>
        </p:nvSpPr>
        <p:spPr>
          <a:xfrm>
            <a:off x="-1" y="0"/>
            <a:ext cx="11992303" cy="1219200"/>
          </a:xfrm>
        </p:spPr>
        <p:txBody>
          <a:bodyPr/>
          <a:lstStyle/>
          <a:p>
            <a:r>
              <a:rPr lang="en-IN" b="1" i="0" dirty="0">
                <a:solidFill>
                  <a:srgbClr val="1A1523"/>
                </a:solidFill>
                <a:effectLst/>
                <a:latin typeface="PolySans"/>
              </a:rPr>
              <a:t>Sticky Partitioner</a:t>
            </a:r>
            <a:br>
              <a:rPr lang="en-IN" b="1" i="0" dirty="0">
                <a:solidFill>
                  <a:srgbClr val="1A1523"/>
                </a:solidFill>
                <a:effectLst/>
                <a:latin typeface="PolySans"/>
              </a:rPr>
            </a:br>
            <a:endParaRPr lang="en-IN" dirty="0"/>
          </a:p>
        </p:txBody>
      </p:sp>
      <p:sp>
        <p:nvSpPr>
          <p:cNvPr id="3" name="Content Placeholder 2">
            <a:extLst>
              <a:ext uri="{FF2B5EF4-FFF2-40B4-BE49-F238E27FC236}">
                <a16:creationId xmlns:a16="http://schemas.microsoft.com/office/drawing/2014/main" id="{E85F616C-C85A-036F-DE97-C81F507DDF4E}"/>
              </a:ext>
            </a:extLst>
          </p:cNvPr>
          <p:cNvSpPr>
            <a:spLocks noGrp="1"/>
          </p:cNvSpPr>
          <p:nvPr>
            <p:ph idx="1"/>
          </p:nvPr>
        </p:nvSpPr>
        <p:spPr/>
        <p:txBody>
          <a:bodyPr/>
          <a:lstStyle/>
          <a:p>
            <a:endParaRPr lang="en-IN"/>
          </a:p>
        </p:txBody>
      </p:sp>
      <p:pic>
        <p:nvPicPr>
          <p:cNvPr id="2050" name="Picture 2" descr="Diagram showing how sticky partitioner batches in Apache Kafka">
            <a:extLst>
              <a:ext uri="{FF2B5EF4-FFF2-40B4-BE49-F238E27FC236}">
                <a16:creationId xmlns:a16="http://schemas.microsoft.com/office/drawing/2014/main" id="{DF96DC32-6C59-03D1-EB7E-EE51EDFE16A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45628"/>
            <a:ext cx="12192000" cy="5648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01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C890ED-0AD2-2E30-19CB-15FB4E38D0D2}"/>
              </a:ext>
            </a:extLst>
          </p:cNvPr>
          <p:cNvPicPr>
            <a:picLocks noChangeAspect="1"/>
          </p:cNvPicPr>
          <p:nvPr/>
        </p:nvPicPr>
        <p:blipFill rotWithShape="1">
          <a:blip r:embed="rId2"/>
          <a:srcRect r="19828" b="6514"/>
          <a:stretch/>
        </p:blipFill>
        <p:spPr>
          <a:xfrm>
            <a:off x="-189186" y="-126124"/>
            <a:ext cx="12381186" cy="7459180"/>
          </a:xfrm>
          <a:prstGeom prst="rect">
            <a:avLst/>
          </a:prstGeom>
        </p:spPr>
      </p:pic>
    </p:spTree>
    <p:extLst>
      <p:ext uri="{BB962C8B-B14F-4D97-AF65-F5344CB8AC3E}">
        <p14:creationId xmlns:p14="http://schemas.microsoft.com/office/powerpoint/2010/main" val="77825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8AECB59-54B1-7DF3-74AE-7D2837CE0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3" y="0"/>
            <a:ext cx="120919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13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2F5BBC-ED39-6318-A684-A8695AB4072B}"/>
              </a:ext>
            </a:extLst>
          </p:cNvPr>
          <p:cNvPicPr>
            <a:picLocks noChangeAspect="1"/>
          </p:cNvPicPr>
          <p:nvPr/>
        </p:nvPicPr>
        <p:blipFill rotWithShape="1">
          <a:blip r:embed="rId2"/>
          <a:srcRect b="34406"/>
          <a:stretch/>
        </p:blipFill>
        <p:spPr>
          <a:xfrm>
            <a:off x="0" y="0"/>
            <a:ext cx="11960772" cy="6516414"/>
          </a:xfrm>
          <a:prstGeom prst="rect">
            <a:avLst/>
          </a:prstGeom>
        </p:spPr>
      </p:pic>
    </p:spTree>
    <p:extLst>
      <p:ext uri="{BB962C8B-B14F-4D97-AF65-F5344CB8AC3E}">
        <p14:creationId xmlns:p14="http://schemas.microsoft.com/office/powerpoint/2010/main" val="22357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5305F-42F3-A340-0C92-198EF96F5F5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CF2CDAC-0CAD-5FED-FB7A-F7784D86972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D412856-D2F6-74A4-7450-B1A669667157}"/>
              </a:ext>
            </a:extLst>
          </p:cNvPr>
          <p:cNvPicPr>
            <a:picLocks noChangeAspect="1"/>
          </p:cNvPicPr>
          <p:nvPr/>
        </p:nvPicPr>
        <p:blipFill rotWithShape="1">
          <a:blip r:embed="rId2"/>
          <a:srcRect b="5594"/>
          <a:stretch/>
        </p:blipFill>
        <p:spPr>
          <a:xfrm>
            <a:off x="0" y="191814"/>
            <a:ext cx="12192000" cy="6474372"/>
          </a:xfrm>
          <a:prstGeom prst="rect">
            <a:avLst/>
          </a:prstGeom>
        </p:spPr>
      </p:pic>
    </p:spTree>
    <p:extLst>
      <p:ext uri="{BB962C8B-B14F-4D97-AF65-F5344CB8AC3E}">
        <p14:creationId xmlns:p14="http://schemas.microsoft.com/office/powerpoint/2010/main" val="266772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9DE6BCB-23F4-D7ED-BF7B-F93094B5C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4594"/>
            <a:ext cx="12076387" cy="6674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80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E1606-8F91-3077-A5C3-D8F0A467D733}"/>
              </a:ext>
            </a:extLst>
          </p:cNvPr>
          <p:cNvSpPr>
            <a:spLocks noGrp="1"/>
          </p:cNvSpPr>
          <p:nvPr>
            <p:ph type="title"/>
          </p:nvPr>
        </p:nvSpPr>
        <p:spPr/>
        <p:txBody>
          <a:bodyPr/>
          <a:lstStyle/>
          <a:p>
            <a:r>
              <a:rPr lang="en-IN"/>
              <a:t>Consumer group</a:t>
            </a:r>
          </a:p>
        </p:txBody>
      </p:sp>
      <p:pic>
        <p:nvPicPr>
          <p:cNvPr id="5" name="Content Placeholder 4">
            <a:extLst>
              <a:ext uri="{FF2B5EF4-FFF2-40B4-BE49-F238E27FC236}">
                <a16:creationId xmlns:a16="http://schemas.microsoft.com/office/drawing/2014/main" id="{1B3F05DD-7F28-0508-9286-91B5E5CD6FFD}"/>
              </a:ext>
            </a:extLst>
          </p:cNvPr>
          <p:cNvPicPr>
            <a:picLocks noGrp="1" noChangeAspect="1"/>
          </p:cNvPicPr>
          <p:nvPr>
            <p:ph idx="1"/>
          </p:nvPr>
        </p:nvPicPr>
        <p:blipFill>
          <a:blip r:embed="rId2"/>
          <a:stretch>
            <a:fillRect/>
          </a:stretch>
        </p:blipFill>
        <p:spPr>
          <a:xfrm>
            <a:off x="2572280" y="1828800"/>
            <a:ext cx="7044266" cy="3962400"/>
          </a:xfrm>
        </p:spPr>
      </p:pic>
    </p:spTree>
    <p:extLst>
      <p:ext uri="{BB962C8B-B14F-4D97-AF65-F5344CB8AC3E}">
        <p14:creationId xmlns:p14="http://schemas.microsoft.com/office/powerpoint/2010/main" val="4224964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solidFill>
                  <a:srgbClr val="0070C0"/>
                </a:solidFill>
              </a:rPr>
              <a:t>Thank you</a:t>
            </a:r>
          </a:p>
        </p:txBody>
      </p:sp>
      <p:pic>
        <p:nvPicPr>
          <p:cNvPr id="5" name="Picture Placeholder 4" descr="A toddler and a young girl holding hands on beach"/>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17" r="17"/>
          <a:stretch>
            <a:fillRect/>
          </a:stretch>
        </p:blipFill>
        <p:spPr/>
      </p:pic>
    </p:spTree>
    <p:extLst>
      <p:ext uri="{BB962C8B-B14F-4D97-AF65-F5344CB8AC3E}">
        <p14:creationId xmlns:p14="http://schemas.microsoft.com/office/powerpoint/2010/main" val="401867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9E92D-A0B2-537D-4D26-D36258FE08E5}"/>
              </a:ext>
            </a:extLst>
          </p:cNvPr>
          <p:cNvSpPr>
            <a:spLocks noGrp="1"/>
          </p:cNvSpPr>
          <p:nvPr>
            <p:ph type="title"/>
          </p:nvPr>
        </p:nvSpPr>
        <p:spPr>
          <a:xfrm>
            <a:off x="1181046" y="1358284"/>
            <a:ext cx="9829907" cy="4287915"/>
          </a:xfr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pPr algn="ctr"/>
            <a:endParaRPr lang="en-IN" dirty="0">
              <a:solidFill>
                <a:schemeClr val="tx1"/>
              </a:solidFill>
            </a:endParaRPr>
          </a:p>
        </p:txBody>
      </p:sp>
      <p:pic>
        <p:nvPicPr>
          <p:cNvPr id="4" name="Picture 3">
            <a:extLst>
              <a:ext uri="{FF2B5EF4-FFF2-40B4-BE49-F238E27FC236}">
                <a16:creationId xmlns:a16="http://schemas.microsoft.com/office/drawing/2014/main" id="{47A14167-E531-3F76-D583-6FF174C9F7FB}"/>
              </a:ext>
            </a:extLst>
          </p:cNvPr>
          <p:cNvPicPr>
            <a:picLocks noChangeAspect="1"/>
          </p:cNvPicPr>
          <p:nvPr/>
        </p:nvPicPr>
        <p:blipFill>
          <a:blip r:embed="rId2"/>
          <a:stretch>
            <a:fillRect/>
          </a:stretch>
        </p:blipFill>
        <p:spPr>
          <a:xfrm>
            <a:off x="0" y="0"/>
            <a:ext cx="12192000" cy="6858000"/>
          </a:xfrm>
          <a:prstGeom prst="rect">
            <a:avLst/>
          </a:prstGeom>
          <a:ln>
            <a:noFill/>
          </a:ln>
          <a:effectLst>
            <a:softEdge rad="112500"/>
          </a:effectLst>
        </p:spPr>
      </p:pic>
    </p:spTree>
    <p:extLst>
      <p:ext uri="{BB962C8B-B14F-4D97-AF65-F5344CB8AC3E}">
        <p14:creationId xmlns:p14="http://schemas.microsoft.com/office/powerpoint/2010/main" val="107808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F65EA-7414-90D1-7C30-83FDE19CDFC3}"/>
              </a:ext>
            </a:extLst>
          </p:cNvPr>
          <p:cNvSpPr>
            <a:spLocks noGrp="1"/>
          </p:cNvSpPr>
          <p:nvPr>
            <p:ph type="title"/>
          </p:nvPr>
        </p:nvSpPr>
        <p:spPr>
          <a:xfrm>
            <a:off x="1002437" y="3287697"/>
            <a:ext cx="9601200" cy="1219200"/>
          </a:xfrm>
          <a:solidFill>
            <a:schemeClr val="tx1">
              <a:lumMod val="40000"/>
              <a:lumOff val="60000"/>
            </a:schemeClr>
          </a:solidFill>
          <a:effectLst>
            <a:outerShdw blurRad="50800" dist="38100" dir="5400000" algn="t" rotWithShape="0">
              <a:prstClr val="black">
                <a:alpha val="40000"/>
              </a:prstClr>
            </a:outerShdw>
          </a:effectLst>
        </p:spPr>
        <p:txBody>
          <a:bodyPr/>
          <a:lstStyle/>
          <a:p>
            <a:pPr algn="ctr"/>
            <a:r>
              <a:rPr lang="en-IN" dirty="0"/>
              <a:t>Topic is similar to database Tables</a:t>
            </a:r>
          </a:p>
        </p:txBody>
      </p:sp>
    </p:spTree>
    <p:extLst>
      <p:ext uri="{BB962C8B-B14F-4D97-AF65-F5344CB8AC3E}">
        <p14:creationId xmlns:p14="http://schemas.microsoft.com/office/powerpoint/2010/main" val="4073087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3AAB4-C189-74F0-749A-E07AEAE30BDC}"/>
              </a:ext>
            </a:extLst>
          </p:cNvPr>
          <p:cNvSpPr>
            <a:spLocks noGrp="1"/>
          </p:cNvSpPr>
          <p:nvPr>
            <p:ph type="title"/>
          </p:nvPr>
        </p:nvSpPr>
        <p:spPr/>
        <p:txBody>
          <a:bodyPr/>
          <a:lstStyle/>
          <a:p>
            <a:r>
              <a:rPr lang="en-IN" dirty="0"/>
              <a:t>Topic</a:t>
            </a:r>
          </a:p>
        </p:txBody>
      </p:sp>
      <p:sp>
        <p:nvSpPr>
          <p:cNvPr id="3" name="Content Placeholder 2">
            <a:extLst>
              <a:ext uri="{FF2B5EF4-FFF2-40B4-BE49-F238E27FC236}">
                <a16:creationId xmlns:a16="http://schemas.microsoft.com/office/drawing/2014/main" id="{20BB3268-CF8E-E8BD-3731-A23B4C754A5F}"/>
              </a:ext>
            </a:extLst>
          </p:cNvPr>
          <p:cNvSpPr>
            <a:spLocks noGrp="1"/>
          </p:cNvSpPr>
          <p:nvPr>
            <p:ph idx="1"/>
          </p:nvPr>
        </p:nvSpPr>
        <p:spPr>
          <a:xfrm>
            <a:off x="1293814" y="1828800"/>
            <a:ext cx="9847152" cy="5029199"/>
          </a:xfrm>
        </p:spPr>
        <p:txBody>
          <a:bodyPr/>
          <a:lstStyle/>
          <a:p>
            <a:r>
              <a:rPr lang="en-IN" b="1" dirty="0"/>
              <a:t>Named container for similar Events.</a:t>
            </a:r>
          </a:p>
          <a:p>
            <a:pPr lvl="1"/>
            <a:r>
              <a:rPr lang="en-IN" b="1" dirty="0">
                <a:solidFill>
                  <a:srgbClr val="FF0000"/>
                </a:solidFill>
              </a:rPr>
              <a:t>System can contain lot of topics</a:t>
            </a:r>
          </a:p>
          <a:p>
            <a:pPr lvl="1"/>
            <a:r>
              <a:rPr lang="en-IN" b="1" dirty="0">
                <a:solidFill>
                  <a:srgbClr val="FF0000"/>
                </a:solidFill>
              </a:rPr>
              <a:t>Can duplicate data  between Topics </a:t>
            </a:r>
          </a:p>
          <a:p>
            <a:pPr lvl="2"/>
            <a:r>
              <a:rPr lang="en-IN" b="1" dirty="0">
                <a:solidFill>
                  <a:srgbClr val="FF0000"/>
                </a:solidFill>
              </a:rPr>
              <a:t>Transformed similar data </a:t>
            </a:r>
          </a:p>
          <a:p>
            <a:r>
              <a:rPr lang="en-IN" b="1" dirty="0"/>
              <a:t>Topic is Durable logs of events</a:t>
            </a:r>
          </a:p>
          <a:p>
            <a:pPr lvl="1"/>
            <a:r>
              <a:rPr lang="en-IN" b="1" dirty="0">
                <a:solidFill>
                  <a:srgbClr val="FF0000"/>
                </a:solidFill>
              </a:rPr>
              <a:t>Logs are append only</a:t>
            </a:r>
          </a:p>
          <a:p>
            <a:pPr lvl="1"/>
            <a:r>
              <a:rPr lang="en-IN" b="1" dirty="0">
                <a:solidFill>
                  <a:srgbClr val="FF0000"/>
                </a:solidFill>
              </a:rPr>
              <a:t>When you write Message , you will go to end of the file</a:t>
            </a:r>
          </a:p>
          <a:p>
            <a:pPr lvl="1"/>
            <a:r>
              <a:rPr lang="en-IN" b="1" dirty="0">
                <a:solidFill>
                  <a:srgbClr val="FF0000"/>
                </a:solidFill>
              </a:rPr>
              <a:t>Can only seek by offset, not indexed</a:t>
            </a:r>
          </a:p>
          <a:p>
            <a:r>
              <a:rPr lang="en-IN" b="1" dirty="0"/>
              <a:t>Events are immutable</a:t>
            </a:r>
          </a:p>
          <a:p>
            <a:pPr lvl="1"/>
            <a:r>
              <a:rPr lang="en-IN" b="1" dirty="0">
                <a:solidFill>
                  <a:srgbClr val="FF0000"/>
                </a:solidFill>
              </a:rPr>
              <a:t>Once events are produced cant be withdrawn.</a:t>
            </a:r>
          </a:p>
          <a:p>
            <a:pPr lvl="1"/>
            <a:endParaRPr lang="en-IN" b="1" dirty="0"/>
          </a:p>
        </p:txBody>
      </p:sp>
    </p:spTree>
    <p:extLst>
      <p:ext uri="{BB962C8B-B14F-4D97-AF65-F5344CB8AC3E}">
        <p14:creationId xmlns:p14="http://schemas.microsoft.com/office/powerpoint/2010/main" val="138354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B44FB-48A1-9709-6F92-4256F857CAF0}"/>
              </a:ext>
            </a:extLst>
          </p:cNvPr>
          <p:cNvSpPr>
            <a:spLocks noGrp="1"/>
          </p:cNvSpPr>
          <p:nvPr>
            <p:ph type="title"/>
          </p:nvPr>
        </p:nvSpPr>
        <p:spPr>
          <a:xfrm>
            <a:off x="1295400" y="3069020"/>
            <a:ext cx="9601200" cy="1219200"/>
          </a:xfrm>
        </p:spPr>
        <p:txBody>
          <a:bodyPr/>
          <a:lstStyle/>
          <a:p>
            <a:pPr algn="ctr"/>
            <a:r>
              <a:rPr lang="en-IN" b="1" dirty="0"/>
              <a:t>Topics are Durable</a:t>
            </a:r>
          </a:p>
        </p:txBody>
      </p:sp>
    </p:spTree>
    <p:extLst>
      <p:ext uri="{BB962C8B-B14F-4D97-AF65-F5344CB8AC3E}">
        <p14:creationId xmlns:p14="http://schemas.microsoft.com/office/powerpoint/2010/main" val="226289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66F2A-5EA7-28CF-A4AA-AC8C9E1DBB5A}"/>
              </a:ext>
            </a:extLst>
          </p:cNvPr>
          <p:cNvSpPr>
            <a:spLocks noGrp="1"/>
          </p:cNvSpPr>
          <p:nvPr>
            <p:ph type="title"/>
          </p:nvPr>
        </p:nvSpPr>
        <p:spPr>
          <a:xfrm>
            <a:off x="1220241" y="2322786"/>
            <a:ext cx="9601200" cy="1219200"/>
          </a:xfrm>
        </p:spPr>
        <p:txBody>
          <a:bodyPr/>
          <a:lstStyle/>
          <a:p>
            <a:r>
              <a:rPr lang="en-IN" b="1" dirty="0"/>
              <a:t>Topics Retention period is configurable </a:t>
            </a:r>
          </a:p>
        </p:txBody>
      </p:sp>
    </p:spTree>
    <p:extLst>
      <p:ext uri="{BB962C8B-B14F-4D97-AF65-F5344CB8AC3E}">
        <p14:creationId xmlns:p14="http://schemas.microsoft.com/office/powerpoint/2010/main" val="367627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7967A-FD5A-9306-5824-220121F8463F}"/>
              </a:ext>
            </a:extLst>
          </p:cNvPr>
          <p:cNvSpPr>
            <a:spLocks noGrp="1"/>
          </p:cNvSpPr>
          <p:nvPr>
            <p:ph type="title"/>
          </p:nvPr>
        </p:nvSpPr>
        <p:spPr>
          <a:xfrm>
            <a:off x="1295400" y="2522482"/>
            <a:ext cx="9601200" cy="1219200"/>
          </a:xfrm>
        </p:spPr>
        <p:txBody>
          <a:bodyPr/>
          <a:lstStyle/>
          <a:p>
            <a:r>
              <a:rPr lang="en-IN" b="1" dirty="0"/>
              <a:t>Topics are behind the scene is just Files</a:t>
            </a:r>
          </a:p>
        </p:txBody>
      </p:sp>
    </p:spTree>
    <p:extLst>
      <p:ext uri="{BB962C8B-B14F-4D97-AF65-F5344CB8AC3E}">
        <p14:creationId xmlns:p14="http://schemas.microsoft.com/office/powerpoint/2010/main" val="62677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eashells 16x9">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shells nature presentation (widescreen).potx" id="{E6B84A40-AED6-4169-B416-9F411F9C11B8}" vid="{719C1255-A7E7-42CE-9EEC-76ECFA1A94CA}"/>
    </a:ext>
  </a:extLst>
</a:theme>
</file>

<file path=ppt/theme/theme2.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Colorful seashell collection</Template>
  <TotalTime>756</TotalTime>
  <Words>866</Words>
  <Application>Microsoft Office PowerPoint</Application>
  <PresentationFormat>Widescreen</PresentationFormat>
  <Paragraphs>62</Paragraphs>
  <Slides>38</Slides>
  <Notes>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8" baseType="lpstr">
      <vt:lpstr>Arial</vt:lpstr>
      <vt:lpstr>Arial</vt:lpstr>
      <vt:lpstr>Corbel</vt:lpstr>
      <vt:lpstr>Inter</vt:lpstr>
      <vt:lpstr>MarkPro-Bold</vt:lpstr>
      <vt:lpstr>MarkPro-NarrowBook</vt:lpstr>
      <vt:lpstr>PolySans</vt:lpstr>
      <vt:lpstr>var(--fonts-poly)</vt:lpstr>
      <vt:lpstr>Seashells 16x9</vt:lpstr>
      <vt:lpstr>Paintbrush Picture</vt:lpstr>
      <vt:lpstr>Apache Kafka</vt:lpstr>
      <vt:lpstr>Session Plan</vt:lpstr>
      <vt:lpstr>The events that Kafka Manages they have tendency to proliferate  Just Think of What happened to you  today since breakfast  There are lot of events in the world. We need to organize them in the system ,  Now Kafka fundamental unit  of event  organization is called “Topic”</vt:lpstr>
      <vt:lpstr>PowerPoint Presentation</vt:lpstr>
      <vt:lpstr>Topic is similar to database Tables</vt:lpstr>
      <vt:lpstr>Topic</vt:lpstr>
      <vt:lpstr>Topics are Durable</vt:lpstr>
      <vt:lpstr>Topics Retention period is configurable </vt:lpstr>
      <vt:lpstr>Topics are behind the scene is just Files</vt:lpstr>
      <vt:lpstr>Partitioning </vt:lpstr>
      <vt:lpstr>PowerPoint Presentation</vt:lpstr>
      <vt:lpstr>PowerPoint Presentation</vt:lpstr>
      <vt:lpstr>Distributed System</vt:lpstr>
      <vt:lpstr>What is Partitioning?</vt:lpstr>
      <vt:lpstr>PowerPoint Presentation</vt:lpstr>
      <vt:lpstr>  How Partitioning Works </vt:lpstr>
      <vt:lpstr>PowerPoint Presentation</vt:lpstr>
      <vt:lpstr>PowerPoint Presentation</vt:lpstr>
      <vt:lpstr>How to write Messages into partitions?</vt:lpstr>
      <vt:lpstr>PowerPoint Presentation</vt:lpstr>
      <vt:lpstr>PowerPoint Presentation</vt:lpstr>
      <vt:lpstr>How to write Messages into partitions?</vt:lpstr>
      <vt:lpstr>PowerPoint Presentation</vt:lpstr>
      <vt:lpstr>PowerPoint Presentation</vt:lpstr>
      <vt:lpstr>Index file</vt:lpstr>
      <vt:lpstr>PowerPoint Presentation</vt:lpstr>
      <vt:lpstr>PowerPoint Presentation</vt:lpstr>
      <vt:lpstr>Producer</vt:lpstr>
      <vt:lpstr>PowerPoint Presentation</vt:lpstr>
      <vt:lpstr>Round Robin Partitioner (Kafka ≤ v2.3)  </vt:lpstr>
      <vt:lpstr>Sticky Partitioner </vt:lpstr>
      <vt:lpstr>PowerPoint Presentation</vt:lpstr>
      <vt:lpstr>PowerPoint Presentation</vt:lpstr>
      <vt:lpstr>PowerPoint Presentation</vt:lpstr>
      <vt:lpstr>PowerPoint Presentation</vt:lpstr>
      <vt:lpstr>PowerPoint Presentation</vt:lpstr>
      <vt:lpstr>Consumer group</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Kafka</dc:title>
  <dc:creator>Subramanian Murugan</dc:creator>
  <cp:lastModifiedBy>Subramanian Murugan</cp:lastModifiedBy>
  <cp:revision>15</cp:revision>
  <dcterms:created xsi:type="dcterms:W3CDTF">2023-02-01T15:12:42Z</dcterms:created>
  <dcterms:modified xsi:type="dcterms:W3CDTF">2023-02-09T00:20:55Z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